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7" r:id="rId7"/>
    <p:sldId id="263" r:id="rId8"/>
    <p:sldId id="264" r:id="rId9"/>
    <p:sldId id="269" r:id="rId10"/>
    <p:sldId id="266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omp7775\Desktop\&#1057;&#1093;&#1077;&#1084;&#1072;%20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omp7775\Desktop\&#1057;&#1093;&#1077;&#1084;&#1072;%20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003844400430602E-2"/>
          <c:y val="3.3698534920621352E-2"/>
          <c:w val="0.89250595719249581"/>
          <c:h val="0.681689570104746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Результаты ОГЭ </c:v>
                </c:pt>
              </c:strCache>
            </c:strRef>
          </c:tx>
          <c:invertIfNegative val="0"/>
          <c:cat>
            <c:strRef>
              <c:f>Лист1!$A$3:$A$9</c:f>
              <c:strCache>
                <c:ptCount val="7"/>
                <c:pt idx="0">
                  <c:v>Предметы </c:v>
                </c:pt>
                <c:pt idx="1">
                  <c:v>Русский язык </c:v>
                </c:pt>
                <c:pt idx="2">
                  <c:v>Математика </c:v>
                </c:pt>
                <c:pt idx="3">
                  <c:v>Татарский язык </c:v>
                </c:pt>
                <c:pt idx="4">
                  <c:v>Химия </c:v>
                </c:pt>
                <c:pt idx="5">
                  <c:v>Биология </c:v>
                </c:pt>
                <c:pt idx="6">
                  <c:v>Татарский  язык 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  <c:pt idx="0">
                  <c:v>0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  <c:pt idx="4">
                  <c:v>1</c:v>
                </c:pt>
                <c:pt idx="5">
                  <c:v>3</c:v>
                </c:pt>
                <c:pt idx="6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</c:strCache>
            </c:strRef>
          </c:tx>
          <c:invertIfNegative val="0"/>
          <c:cat>
            <c:strRef>
              <c:f>Лист1!$A$3:$A$9</c:f>
              <c:strCache>
                <c:ptCount val="7"/>
                <c:pt idx="0">
                  <c:v>Предметы </c:v>
                </c:pt>
                <c:pt idx="1">
                  <c:v>Русский язык </c:v>
                </c:pt>
                <c:pt idx="2">
                  <c:v>Математика </c:v>
                </c:pt>
                <c:pt idx="3">
                  <c:v>Татарский язык </c:v>
                </c:pt>
                <c:pt idx="4">
                  <c:v>Химия </c:v>
                </c:pt>
                <c:pt idx="5">
                  <c:v>Биология </c:v>
                </c:pt>
                <c:pt idx="6">
                  <c:v>Татарский  язык </c:v>
                </c:pt>
              </c:strCache>
            </c:strRef>
          </c:cat>
          <c:val>
            <c:numRef>
              <c:f>Лист1!$C$3:$C$9</c:f>
              <c:numCache>
                <c:formatCode>General</c:formatCode>
                <c:ptCount val="7"/>
                <c:pt idx="0">
                  <c:v>0</c:v>
                </c:pt>
                <c:pt idx="1">
                  <c:v>3.4</c:v>
                </c:pt>
                <c:pt idx="2">
                  <c:v>4</c:v>
                </c:pt>
                <c:pt idx="3">
                  <c:v>3.9</c:v>
                </c:pt>
                <c:pt idx="4">
                  <c:v>5</c:v>
                </c:pt>
                <c:pt idx="5">
                  <c:v>4</c:v>
                </c:pt>
                <c:pt idx="6">
                  <c:v>3.8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</c:strCache>
            </c:strRef>
          </c:tx>
          <c:invertIfNegative val="0"/>
          <c:cat>
            <c:strRef>
              <c:f>Лист1!$A$3:$A$9</c:f>
              <c:strCache>
                <c:ptCount val="7"/>
                <c:pt idx="0">
                  <c:v>Предметы </c:v>
                </c:pt>
                <c:pt idx="1">
                  <c:v>Русский язык </c:v>
                </c:pt>
                <c:pt idx="2">
                  <c:v>Математика </c:v>
                </c:pt>
                <c:pt idx="3">
                  <c:v>Татарский язык </c:v>
                </c:pt>
                <c:pt idx="4">
                  <c:v>Химия </c:v>
                </c:pt>
                <c:pt idx="5">
                  <c:v>Биология </c:v>
                </c:pt>
                <c:pt idx="6">
                  <c:v>Татарский  язык 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  <c:pt idx="0">
                  <c:v>0</c:v>
                </c:pt>
                <c:pt idx="1">
                  <c:v>3.7800000000000002</c:v>
                </c:pt>
                <c:pt idx="2">
                  <c:v>3.7600000000000002</c:v>
                </c:pt>
                <c:pt idx="3">
                  <c:v>4</c:v>
                </c:pt>
                <c:pt idx="4">
                  <c:v>4.29</c:v>
                </c:pt>
                <c:pt idx="5">
                  <c:v>3.3099999999999987</c:v>
                </c:pt>
                <c:pt idx="6">
                  <c:v>3.9099999999999997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</c:strCache>
            </c:strRef>
          </c:tx>
          <c:invertIfNegative val="0"/>
          <c:cat>
            <c:strRef>
              <c:f>Лист1!$A$3:$A$9</c:f>
              <c:strCache>
                <c:ptCount val="7"/>
                <c:pt idx="0">
                  <c:v>Предметы </c:v>
                </c:pt>
                <c:pt idx="1">
                  <c:v>Русский язык </c:v>
                </c:pt>
                <c:pt idx="2">
                  <c:v>Математика </c:v>
                </c:pt>
                <c:pt idx="3">
                  <c:v>Татарский язык </c:v>
                </c:pt>
                <c:pt idx="4">
                  <c:v>Химия </c:v>
                </c:pt>
                <c:pt idx="5">
                  <c:v>Биология </c:v>
                </c:pt>
                <c:pt idx="6">
                  <c:v>Татарский  язык </c:v>
                </c:pt>
              </c:strCache>
            </c:strRef>
          </c:cat>
          <c:val>
            <c:numRef>
              <c:f>Лист1!$E$3:$E$9</c:f>
              <c:numCache>
                <c:formatCode>General</c:formatCode>
                <c:ptCount val="7"/>
                <c:pt idx="0">
                  <c:v>0</c:v>
                </c:pt>
                <c:pt idx="1">
                  <c:v>-0.38000000000000017</c:v>
                </c:pt>
                <c:pt idx="2">
                  <c:v>0.24000000000000007</c:v>
                </c:pt>
                <c:pt idx="3">
                  <c:v>-0.1</c:v>
                </c:pt>
                <c:pt idx="4">
                  <c:v>0.7100000000000003</c:v>
                </c:pt>
                <c:pt idx="5">
                  <c:v>0.69000000000000061</c:v>
                </c:pt>
                <c:pt idx="6">
                  <c:v>-0.11000000000000004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386816"/>
        <c:axId val="70388352"/>
      </c:barChart>
      <c:catAx>
        <c:axId val="70386816"/>
        <c:scaling>
          <c:orientation val="minMax"/>
        </c:scaling>
        <c:delete val="0"/>
        <c:axPos val="b"/>
        <c:majorTickMark val="out"/>
        <c:minorTickMark val="none"/>
        <c:tickLblPos val="nextTo"/>
        <c:crossAx val="70388352"/>
        <c:crosses val="autoZero"/>
        <c:auto val="1"/>
        <c:lblAlgn val="ctr"/>
        <c:lblOffset val="100"/>
        <c:noMultiLvlLbl val="0"/>
      </c:catAx>
      <c:valAx>
        <c:axId val="70388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3868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Лист2!$B$2</c:f>
              <c:strCache>
                <c:ptCount val="1"/>
                <c:pt idx="0">
                  <c:v>Кол-во   уч-ся</c:v>
                </c:pt>
              </c:strCache>
            </c:strRef>
          </c:tx>
          <c:invertIfNegative val="0"/>
          <c:cat>
            <c:strRef>
              <c:f>Лист2!$A$3:$A$10</c:f>
              <c:strCache>
                <c:ptCount val="7"/>
                <c:pt idx="0">
                  <c:v>Русский язык </c:v>
                </c:pt>
                <c:pt idx="1">
                  <c:v>Математика </c:v>
                </c:pt>
                <c:pt idx="2">
                  <c:v>(база) </c:v>
                </c:pt>
                <c:pt idx="3">
                  <c:v>Математика </c:v>
                </c:pt>
                <c:pt idx="4">
                  <c:v> (профиль) </c:v>
                </c:pt>
                <c:pt idx="5">
                  <c:v>Физика </c:v>
                </c:pt>
                <c:pt idx="6">
                  <c:v>Обществознание </c:v>
                </c:pt>
              </c:strCache>
            </c:strRef>
          </c:cat>
          <c:val>
            <c:numRef>
              <c:f>Лист2!$B$3:$B$10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3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Лист2!$C$2</c:f>
              <c:strCache>
                <c:ptCount val="1"/>
                <c:pt idx="0">
                  <c:v>Кол-во баллов по школе </c:v>
                </c:pt>
              </c:strCache>
            </c:strRef>
          </c:tx>
          <c:invertIfNegative val="0"/>
          <c:cat>
            <c:strRef>
              <c:f>Лист2!$A$3:$A$10</c:f>
              <c:strCache>
                <c:ptCount val="7"/>
                <c:pt idx="0">
                  <c:v>Русский язык </c:v>
                </c:pt>
                <c:pt idx="1">
                  <c:v>Математика </c:v>
                </c:pt>
                <c:pt idx="2">
                  <c:v>(база) </c:v>
                </c:pt>
                <c:pt idx="3">
                  <c:v>Математика </c:v>
                </c:pt>
                <c:pt idx="4">
                  <c:v> (профиль) </c:v>
                </c:pt>
                <c:pt idx="5">
                  <c:v>Физика </c:v>
                </c:pt>
                <c:pt idx="6">
                  <c:v>Обществознание </c:v>
                </c:pt>
              </c:strCache>
            </c:strRef>
          </c:cat>
          <c:val>
            <c:numRef>
              <c:f>Лист2!$C$3:$C$10</c:f>
              <c:numCache>
                <c:formatCode>General</c:formatCode>
                <c:ptCount val="7"/>
                <c:pt idx="0">
                  <c:v>61.7</c:v>
                </c:pt>
                <c:pt idx="1">
                  <c:v>4.7</c:v>
                </c:pt>
                <c:pt idx="3">
                  <c:v>50.7</c:v>
                </c:pt>
                <c:pt idx="5">
                  <c:v>52</c:v>
                </c:pt>
                <c:pt idx="6">
                  <c:v>61</c:v>
                </c:pt>
              </c:numCache>
            </c:numRef>
          </c:val>
        </c:ser>
        <c:ser>
          <c:idx val="2"/>
          <c:order val="2"/>
          <c:tx>
            <c:strRef>
              <c:f>Лист2!$D$2</c:f>
              <c:strCache>
                <c:ptCount val="1"/>
                <c:pt idx="0">
                  <c:v>Кол-во баллов по району </c:v>
                </c:pt>
              </c:strCache>
            </c:strRef>
          </c:tx>
          <c:invertIfNegative val="0"/>
          <c:cat>
            <c:strRef>
              <c:f>Лист2!$A$3:$A$10</c:f>
              <c:strCache>
                <c:ptCount val="7"/>
                <c:pt idx="0">
                  <c:v>Русский язык </c:v>
                </c:pt>
                <c:pt idx="1">
                  <c:v>Математика </c:v>
                </c:pt>
                <c:pt idx="2">
                  <c:v>(база) </c:v>
                </c:pt>
                <c:pt idx="3">
                  <c:v>Математика </c:v>
                </c:pt>
                <c:pt idx="4">
                  <c:v> (профиль) </c:v>
                </c:pt>
                <c:pt idx="5">
                  <c:v>Физика </c:v>
                </c:pt>
                <c:pt idx="6">
                  <c:v>Обществознание </c:v>
                </c:pt>
              </c:strCache>
            </c:strRef>
          </c:cat>
          <c:val>
            <c:numRef>
              <c:f>Лист2!$D$3:$D$10</c:f>
              <c:numCache>
                <c:formatCode>General</c:formatCode>
                <c:ptCount val="7"/>
                <c:pt idx="0">
                  <c:v>69.27</c:v>
                </c:pt>
                <c:pt idx="1">
                  <c:v>4.4000000000000004</c:v>
                </c:pt>
                <c:pt idx="3">
                  <c:v>48.17</c:v>
                </c:pt>
                <c:pt idx="5">
                  <c:v>52.4</c:v>
                </c:pt>
                <c:pt idx="6">
                  <c:v>57</c:v>
                </c:pt>
              </c:numCache>
            </c:numRef>
          </c:val>
        </c:ser>
        <c:ser>
          <c:idx val="3"/>
          <c:order val="3"/>
          <c:tx>
            <c:strRef>
              <c:f>Лист2!$E$2</c:f>
              <c:strCache>
                <c:ptCount val="1"/>
                <c:pt idx="0">
                  <c:v>Кол-во баллов по РТ </c:v>
                </c:pt>
              </c:strCache>
            </c:strRef>
          </c:tx>
          <c:invertIfNegative val="0"/>
          <c:cat>
            <c:strRef>
              <c:f>Лист2!$A$3:$A$10</c:f>
              <c:strCache>
                <c:ptCount val="7"/>
                <c:pt idx="0">
                  <c:v>Русский язык </c:v>
                </c:pt>
                <c:pt idx="1">
                  <c:v>Математика </c:v>
                </c:pt>
                <c:pt idx="2">
                  <c:v>(база) </c:v>
                </c:pt>
                <c:pt idx="3">
                  <c:v>Математика </c:v>
                </c:pt>
                <c:pt idx="4">
                  <c:v> (профиль) </c:v>
                </c:pt>
                <c:pt idx="5">
                  <c:v>Физика </c:v>
                </c:pt>
                <c:pt idx="6">
                  <c:v>Обществознание </c:v>
                </c:pt>
              </c:strCache>
            </c:strRef>
          </c:cat>
          <c:val>
            <c:numRef>
              <c:f>Лист2!$E$3:$E$10</c:f>
              <c:numCache>
                <c:formatCode>General</c:formatCode>
                <c:ptCount val="7"/>
                <c:pt idx="0">
                  <c:v>72.53</c:v>
                </c:pt>
                <c:pt idx="1">
                  <c:v>4.5</c:v>
                </c:pt>
                <c:pt idx="3">
                  <c:v>55.190000000000005</c:v>
                </c:pt>
                <c:pt idx="5">
                  <c:v>56.7</c:v>
                </c:pt>
                <c:pt idx="6">
                  <c:v>60.730000000000004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0617344"/>
        <c:axId val="70619136"/>
        <c:axId val="0"/>
      </c:bar3DChart>
      <c:catAx>
        <c:axId val="70617344"/>
        <c:scaling>
          <c:orientation val="minMax"/>
        </c:scaling>
        <c:delete val="0"/>
        <c:axPos val="b"/>
        <c:majorTickMark val="out"/>
        <c:minorTickMark val="none"/>
        <c:tickLblPos val="nextTo"/>
        <c:crossAx val="70619136"/>
        <c:crosses val="autoZero"/>
        <c:auto val="1"/>
        <c:lblAlgn val="ctr"/>
        <c:lblOffset val="100"/>
        <c:noMultiLvlLbl val="0"/>
      </c:catAx>
      <c:valAx>
        <c:axId val="70619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6173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Высшая квал.катег.</c:v>
                </c:pt>
                <c:pt idx="1">
                  <c:v>Первая квал.катег.</c:v>
                </c:pt>
                <c:pt idx="2">
                  <c:v>СЗД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0.05</c:v>
                </c:pt>
                <c:pt idx="1">
                  <c:v>0.64</c:v>
                </c:pt>
                <c:pt idx="2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5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Лист1!$D$3</c:f>
              <c:strCache>
                <c:ptCount val="1"/>
                <c:pt idx="0">
                  <c:v>Участие</c:v>
                </c:pt>
              </c:strCache>
            </c:strRef>
          </c:tx>
          <c:invertIfNegative val="0"/>
          <c:cat>
            <c:strRef>
              <c:f>Лист1!$C$4:$C$7</c:f>
              <c:strCache>
                <c:ptCount val="4"/>
                <c:pt idx="0">
                  <c:v>Муниципальный</c:v>
                </c:pt>
                <c:pt idx="1">
                  <c:v>Республиканский</c:v>
                </c:pt>
                <c:pt idx="2">
                  <c:v>Региональный</c:v>
                </c:pt>
                <c:pt idx="3">
                  <c:v>Зональный</c:v>
                </c:pt>
              </c:strCache>
            </c:strRef>
          </c:cat>
          <c:val>
            <c:numRef>
              <c:f>Лист1!$D$4:$D$7</c:f>
              <c:numCache>
                <c:formatCode>General</c:formatCode>
                <c:ptCount val="4"/>
                <c:pt idx="0">
                  <c:v>49</c:v>
                </c:pt>
                <c:pt idx="1">
                  <c:v>36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Лист1!$E$3</c:f>
              <c:strCache>
                <c:ptCount val="1"/>
                <c:pt idx="0">
                  <c:v>Призовые места</c:v>
                </c:pt>
              </c:strCache>
            </c:strRef>
          </c:tx>
          <c:invertIfNegative val="0"/>
          <c:cat>
            <c:strRef>
              <c:f>Лист1!$C$4:$C$7</c:f>
              <c:strCache>
                <c:ptCount val="4"/>
                <c:pt idx="0">
                  <c:v>Муниципальный</c:v>
                </c:pt>
                <c:pt idx="1">
                  <c:v>Республиканский</c:v>
                </c:pt>
                <c:pt idx="2">
                  <c:v>Региональный</c:v>
                </c:pt>
                <c:pt idx="3">
                  <c:v>Зональный</c:v>
                </c:pt>
              </c:strCache>
            </c:strRef>
          </c:cat>
          <c:val>
            <c:numRef>
              <c:f>Лист1!$E$4:$E$7</c:f>
              <c:numCache>
                <c:formatCode>General</c:formatCode>
                <c:ptCount val="4"/>
                <c:pt idx="0">
                  <c:v>38</c:v>
                </c:pt>
                <c:pt idx="1">
                  <c:v>23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822464"/>
        <c:axId val="22094592"/>
        <c:axId val="0"/>
      </c:bar3DChart>
      <c:catAx>
        <c:axId val="21822464"/>
        <c:scaling>
          <c:orientation val="minMax"/>
        </c:scaling>
        <c:delete val="0"/>
        <c:axPos val="b"/>
        <c:majorTickMark val="out"/>
        <c:minorTickMark val="none"/>
        <c:tickLblPos val="nextTo"/>
        <c:crossAx val="22094592"/>
        <c:crosses val="autoZero"/>
        <c:auto val="1"/>
        <c:lblAlgn val="ctr"/>
        <c:lblOffset val="100"/>
        <c:noMultiLvlLbl val="0"/>
      </c:catAx>
      <c:valAx>
        <c:axId val="22094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8224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DF7FB-29D9-498B-BE5F-8E63A25BA4B2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A8537-6C00-4AA5-B45E-8AC7895B1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790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A8537-6C00-4AA5-B45E-8AC7895B108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20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2678"/>
            <a:ext cx="62182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7" name="Picture 1" descr="J:\20170815_1508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7056784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827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3" cy="10081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Организация воспитательной работы и дополнительное образование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60891606"/>
              </p:ext>
            </p:extLst>
          </p:nvPr>
        </p:nvGraphicFramePr>
        <p:xfrm>
          <a:off x="457200" y="1600200"/>
          <a:ext cx="8219253" cy="19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936104"/>
                <a:gridCol w="847897"/>
                <a:gridCol w="1174179"/>
                <a:gridCol w="1174179"/>
                <a:gridCol w="1174179"/>
                <a:gridCol w="117417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Уровень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конкурсов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место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место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место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Муниципальный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Республиканский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Зональный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3597600"/>
              </p:ext>
            </p:extLst>
          </p:nvPr>
        </p:nvGraphicFramePr>
        <p:xfrm>
          <a:off x="3275856" y="3645024"/>
          <a:ext cx="424847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56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/>
              <a:t>СВЕДЕНИЯ </a:t>
            </a:r>
            <a:r>
              <a:rPr lang="ru-RU" sz="3600" dirty="0" smtClean="0"/>
              <a:t>об  </a:t>
            </a:r>
            <a:r>
              <a:rPr lang="ru-RU" sz="3600" dirty="0"/>
              <a:t>ОУ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МБОУ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Среднетиганская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СОШ  2016-2017 учебном году обучались 58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учеников:</a:t>
            </a: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1-4 классах - 23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ученика,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5-9 классах -23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ученика,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10-11 классах- 12 учеников.</a:t>
            </a: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школе работают 19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педагогов и 3 воспитателя. Среди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них: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1-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ведущий учитель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14 - 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-квалификационной категорией,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7 -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СЗД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дошкольной группе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имеются все условия для содержания воспитанников.</a:t>
            </a: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 сегодняшний день воспитываются  16 детей.</a:t>
            </a: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Охват детей  по селу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%.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comp7775\Desktop\ВВВ\Фотолар\В Школ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3456384" cy="274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000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Управление школой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ачество 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образования - это всеобъемлющая система, в которой все компоненты взаимосвязаны и взаимодополняют друг друга. Чтобы добиться успеха, управлять данной системой необходимо комплексно. Для администрации школы управление качеством образования в условиях модернизации и улучшения качества образования, становится приоритетным в работе. Руководителю необходимо умение быстро адаптироваться к изменяющимся социально-экономическим и культурным условиям образования, умение овладевать обновляющимися содержанием и технологиями обучения</a:t>
            </a: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tt-RU" sz="29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Учитывая современные требования к школе, педагогический коллектив </a:t>
            </a: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работает 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над методической темой: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tt-RU" sz="2900" b="1" dirty="0">
                <a:latin typeface="Times New Roman" pitchFamily="18" charset="0"/>
                <a:cs typeface="Times New Roman" pitchFamily="18" charset="0"/>
              </a:rPr>
              <a:t>Повышение качества образовательного процесса через внедрение новых педагогических и информационно-коммуникационных </a:t>
            </a:r>
            <a:r>
              <a:rPr lang="tt-RU" sz="2900" b="1" dirty="0" smtClean="0">
                <a:latin typeface="Times New Roman" pitchFamily="18" charset="0"/>
                <a:cs typeface="Times New Roman" pitchFamily="18" charset="0"/>
              </a:rPr>
              <a:t>технологий</a:t>
            </a: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b="1" dirty="0" smtClean="0">
                <a:latin typeface="Times New Roman" pitchFamily="18" charset="0"/>
                <a:cs typeface="Times New Roman" pitchFamily="18" charset="0"/>
              </a:rPr>
              <a:t>  Цели: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            1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. Достижение оптимального уровня профессиональной квалификации педагогов.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            2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. Обеспечение высокого уровня образованности и воспитанности учащихся.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900" b="1" dirty="0" smtClean="0">
                <a:latin typeface="Times New Roman" pitchFamily="18" charset="0"/>
                <a:cs typeface="Times New Roman" pitchFamily="18" charset="0"/>
              </a:rPr>
              <a:t> Задачи</a:t>
            </a:r>
            <a:r>
              <a:rPr lang="tt-RU" sz="29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           1.Использование 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новых педагогических и ИКТ технологий как средство удовлетворения образовательных потребностей и возможностей учащихся.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           2.Формирование 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у школьников личной ответственности за результаты своей деятельности.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tt-RU" sz="2900" dirty="0" smtClean="0">
                <a:latin typeface="Times New Roman" pitchFamily="18" charset="0"/>
                <a:cs typeface="Times New Roman" pitchFamily="18" charset="0"/>
              </a:rPr>
              <a:t>          3.Разработка </a:t>
            </a:r>
            <a:r>
              <a:rPr lang="tt-RU" sz="2900" dirty="0">
                <a:latin typeface="Times New Roman" pitchFamily="18" charset="0"/>
                <a:cs typeface="Times New Roman" pitchFamily="18" charset="0"/>
              </a:rPr>
              <a:t>учебных, научно-методических и дидактических материалов, сосредоточение основных усилий ШМО на создание у учащихся выпускных классов образовательной базы для успешного продолжения образования.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96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КАЧЕСТВО ДОШКОЛЬНОГО ОБРАЗОВАНИЯ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764704"/>
            <a:ext cx="8229600" cy="576064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Укомплектованность дошкольной группы кадрами-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100%</a:t>
            </a:r>
            <a:r>
              <a:rPr lang="tt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Мониторинг готовности выпускников (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3-воспитанника) - 100%.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итогам обследования дети разделились на следующие группы: </a:t>
            </a:r>
          </a:p>
          <a:p>
            <a:pPr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IV уровень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(средний балл от 3,2 до 4,0) - высокие показатели состояния ВПФ и процессов –  2 человек; </a:t>
            </a: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Эти дети по своему развитию способны  усваивать программу развивающего обучения. </a:t>
            </a:r>
          </a:p>
          <a:p>
            <a:pPr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II уровень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(средний балл от 2,0 до 2,49) – показатели ниже средних  -  1 человек.</a:t>
            </a: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 ребенка  низкий уровень развития концентрации внимания,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организации деятельности.</a:t>
            </a: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результатам  диагностики все  дети готовы к школьному обучению.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Заболеваемость (количество дней, пропущенных по болезни одним ребенком за отчетный период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)- </a:t>
            </a:r>
            <a:r>
              <a:rPr lang="tt-RU" sz="1400" b="1" dirty="0" smtClean="0">
                <a:latin typeface="Times New Roman" pitchFamily="18" charset="0"/>
                <a:cs typeface="Times New Roman" pitchFamily="18" charset="0"/>
              </a:rPr>
              <a:t>2,4.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Случаи детского  травматизма за текущий учебный  год -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нет.</a:t>
            </a:r>
          </a:p>
          <a:p>
            <a:pPr>
              <a:spcBef>
                <a:spcPts val="0"/>
              </a:spcBef>
              <a:buNone/>
            </a:pPr>
            <a:endParaRPr lang="ru-RU" sz="1100" b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buNone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400" b="1" dirty="0" smtClean="0"/>
              <a:t> </a:t>
            </a:r>
            <a:endParaRPr lang="ru-RU" sz="1400" dirty="0" smtClean="0"/>
          </a:p>
          <a:p>
            <a:pPr>
              <a:buNone/>
            </a:pPr>
            <a:endParaRPr lang="ru-RU" sz="1400" dirty="0"/>
          </a:p>
        </p:txBody>
      </p:sp>
      <p:pic>
        <p:nvPicPr>
          <p:cNvPr id="6" name="Рисунок 5" descr="C:\Users\comp7775\Desktop\ВВВ\Фотолар\В ДОУ-туган тел-жыр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446" y="3717032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comp7775\Desktop\ВВВ\Фотолар\ddJ5PqgFHC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280" y="3717032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91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Качество начального общего образования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692696"/>
            <a:ext cx="6400800" cy="351354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школе 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начальных класса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Успеваемость - 100%, качество знаний - 61%.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начальных классах работают 4 педагога: 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педагог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 высшим образованием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педагога имеют 1 кв. категорию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, 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педагог- СЗД.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Начальные классы участвуют во многих конкурсах, фестивалях, соревнованиях, проводимых в муниципальном, республиканском и всероссийских  уровнях.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Результаты :</a:t>
            </a:r>
          </a:p>
          <a:p>
            <a:pPr>
              <a:buNone/>
            </a:pP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768477"/>
              </p:ext>
            </p:extLst>
          </p:nvPr>
        </p:nvGraphicFramePr>
        <p:xfrm>
          <a:off x="539550" y="3501010"/>
          <a:ext cx="8230727" cy="2756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785"/>
                <a:gridCol w="1257801"/>
                <a:gridCol w="1381808"/>
                <a:gridCol w="1170131"/>
                <a:gridCol w="504053"/>
                <a:gridCol w="432048"/>
                <a:gridCol w="432048"/>
                <a:gridCol w="576064"/>
                <a:gridCol w="669885"/>
                <a:gridCol w="122203"/>
                <a:gridCol w="813901"/>
              </a:tblGrid>
              <a:tr h="5518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Класс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Количество учеников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Качество знаний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ВПР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Мониторинг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РСОКО) 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Все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у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ченики усвоили материал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 класса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61,6 %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61,6 %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60 %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60 %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5846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25 %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25 %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Рус. яз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err="1" smtClean="0">
                          <a:latin typeface="Arial" pitchFamily="34" charset="0"/>
                          <a:cs typeface="Arial" pitchFamily="34" charset="0"/>
                        </a:rPr>
                        <a:t>Матем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err="1" smtClean="0">
                          <a:latin typeface="Arial" pitchFamily="34" charset="0"/>
                          <a:cs typeface="Arial" pitchFamily="34" charset="0"/>
                        </a:rPr>
                        <a:t>Окр</a:t>
                      </a: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. мир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Англ. яз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Тат.</a:t>
                      </a:r>
                    </a:p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яз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75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23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Качество основного общего образования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4874781"/>
              </p:ext>
            </p:extLst>
          </p:nvPr>
        </p:nvGraphicFramePr>
        <p:xfrm>
          <a:off x="498475" y="2780928"/>
          <a:ext cx="4289549" cy="2669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676"/>
                <a:gridCol w="521567"/>
                <a:gridCol w="819605"/>
                <a:gridCol w="745096"/>
                <a:gridCol w="819605"/>
              </a:tblGrid>
              <a:tr h="29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 smtClean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Результаты ОГЭ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23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Предметы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 уч-ся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Средняя оценка по школе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Средняя оценка по району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Динамика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3,78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-0,38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3,76</a:t>
                      </a: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Татарский язык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3,9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-0,1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Химия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4,29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0,71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Биология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0,69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Татарский </a:t>
                      </a:r>
                      <a:r>
                        <a:rPr lang="ru-RU" sz="13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язык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3,91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-0,11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6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Обществознание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3,49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0,51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14056369"/>
              </p:ext>
            </p:extLst>
          </p:nvPr>
        </p:nvGraphicFramePr>
        <p:xfrm>
          <a:off x="4860032" y="3789040"/>
          <a:ext cx="417646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508104" y="2636912"/>
            <a:ext cx="280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Качество знаний: 42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fontAlgn="b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Отличники 5-9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.: 4 чел. (17,5%)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ученица (14% )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получила  </a:t>
            </a:r>
          </a:p>
          <a:p>
            <a:pPr fontAlgn="b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аттестат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отличием</a:t>
            </a:r>
            <a:endParaRPr 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836712"/>
            <a:ext cx="814546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/>
              <a:t>Качество среднего общего образования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46562165"/>
              </p:ext>
            </p:extLst>
          </p:nvPr>
        </p:nvGraphicFramePr>
        <p:xfrm>
          <a:off x="395536" y="2484026"/>
          <a:ext cx="4608513" cy="2742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1276"/>
                <a:gridCol w="593062"/>
                <a:gridCol w="604396"/>
                <a:gridCol w="679944"/>
                <a:gridCol w="604396"/>
                <a:gridCol w="1435439"/>
              </a:tblGrid>
              <a:tr h="512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Предметы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 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уч-ся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баллов по школе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баллов по району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баллов по РТ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Выводы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140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61,7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69,27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72,53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Ниже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районных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ниже республиканских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9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(база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Выше районных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выше республиканских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(проф.)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50,7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48,17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55,19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Выше районных и ниже республиканских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Физика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52,4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56,7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Ниже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районных и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ниже республиканских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9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Обществознание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60,73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Выше районных и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выше республиканских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83328176"/>
              </p:ext>
            </p:extLst>
          </p:nvPr>
        </p:nvGraphicFramePr>
        <p:xfrm>
          <a:off x="5076056" y="2492896"/>
          <a:ext cx="417646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205688"/>
              </p:ext>
            </p:extLst>
          </p:nvPr>
        </p:nvGraphicFramePr>
        <p:xfrm>
          <a:off x="755576" y="5661248"/>
          <a:ext cx="2520280" cy="717416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20098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Качество знаний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: 75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Отличники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10 </a:t>
                      </a:r>
                      <a:r>
                        <a:rPr lang="ru-RU" sz="14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кл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: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(20%)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9375629"/>
              </p:ext>
            </p:extLst>
          </p:nvPr>
        </p:nvGraphicFramePr>
        <p:xfrm>
          <a:off x="395536" y="873016"/>
          <a:ext cx="8208912" cy="119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/>
                <a:gridCol w="1356151"/>
                <a:gridCol w="1392154"/>
                <a:gridCol w="1320148"/>
                <a:gridCol w="1272142"/>
                <a:gridCol w="15121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Класс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Кол-во учащихся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Качество знаний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ПА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ВПР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Мониторинг 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67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987824" y="2060848"/>
            <a:ext cx="2592288" cy="36004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1600" dirty="0" smtClean="0"/>
              <a:t>Результаты ЕГЭ</a:t>
            </a:r>
            <a:endParaRPr lang="ru-RU" sz="16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686259"/>
              </p:ext>
            </p:extLst>
          </p:nvPr>
        </p:nvGraphicFramePr>
        <p:xfrm>
          <a:off x="4499992" y="5913041"/>
          <a:ext cx="4464495" cy="612303"/>
        </p:xfrm>
        <a:graphic>
          <a:graphicData uri="http://schemas.openxmlformats.org/drawingml/2006/table">
            <a:tbl>
              <a:tblPr/>
              <a:tblGrid>
                <a:gridCol w="967307"/>
                <a:gridCol w="669674"/>
                <a:gridCol w="1711390"/>
                <a:gridCol w="1116124"/>
              </a:tblGrid>
              <a:tr h="178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ФИО  ученика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Статус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2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Ситдиков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Д.Р.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Сафин С.С.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499992" y="528204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Победители муниципального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этапа республиканской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олимпиады школьников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2016-2017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учебном году:</a:t>
            </a:r>
          </a:p>
        </p:txBody>
      </p:sp>
    </p:spTree>
    <p:extLst>
      <p:ext uri="{BB962C8B-B14F-4D97-AF65-F5344CB8AC3E}">
        <p14:creationId xmlns:p14="http://schemas.microsoft.com/office/powerpoint/2010/main" val="145457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НАЦИОНАЛЬНОЕ ОБРАЗОВАНИЕ И ВОСПИТАНИЕ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764705"/>
            <a:ext cx="8507288" cy="720079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endParaRPr lang="ru-RU" sz="1400" dirty="0" smtClean="0"/>
          </a:p>
          <a:p>
            <a:pPr algn="ct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нашем ОУ все дети</a:t>
            </a:r>
            <a:r>
              <a:rPr lang="tt-RU" sz="7200" dirty="0" smtClean="0">
                <a:latin typeface="Times New Roman" pitchFamily="18" charset="0"/>
                <a:cs typeface="Times New Roman" pitchFamily="18" charset="0"/>
              </a:rPr>
              <a:t>, педагоги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и воспитатели  татары.  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 воспитание в учреждении ведется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на татарском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языке.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Результаты мониторинговых исследований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Победители муниципального этапа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рамках РСОКО:                                                                  республиканской олимпиады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школьников </a:t>
            </a:r>
          </a:p>
          <a:p>
            <a:pPr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2016-2017 учебном году: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0576590"/>
              </p:ext>
            </p:extLst>
          </p:nvPr>
        </p:nvGraphicFramePr>
        <p:xfrm>
          <a:off x="467544" y="4149080"/>
          <a:ext cx="3600401" cy="169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576064"/>
                <a:gridCol w="936104"/>
                <a:gridCol w="864097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учащихся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</a:tr>
              <a:tr h="48886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Татарский язык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8860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62%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638283"/>
              </p:ext>
            </p:extLst>
          </p:nvPr>
        </p:nvGraphicFramePr>
        <p:xfrm>
          <a:off x="4355976" y="4221088"/>
          <a:ext cx="4464495" cy="1641113"/>
        </p:xfrm>
        <a:graphic>
          <a:graphicData uri="http://schemas.openxmlformats.org/drawingml/2006/table">
            <a:tbl>
              <a:tblPr/>
              <a:tblGrid>
                <a:gridCol w="967307"/>
                <a:gridCol w="669674"/>
                <a:gridCol w="1711390"/>
                <a:gridCol w="1116124"/>
              </a:tblGrid>
              <a:tr h="518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ФИО  ученика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Статус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08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Гильмутдинова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А.И.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0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Хайруллина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Р.Р.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229625"/>
              </p:ext>
            </p:extLst>
          </p:nvPr>
        </p:nvGraphicFramePr>
        <p:xfrm>
          <a:off x="395536" y="1681232"/>
          <a:ext cx="8424937" cy="132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006"/>
                <a:gridCol w="783146"/>
                <a:gridCol w="1152128"/>
                <a:gridCol w="1080120"/>
                <a:gridCol w="1224136"/>
                <a:gridCol w="1080120"/>
                <a:gridCol w="1224136"/>
                <a:gridCol w="1296145"/>
              </a:tblGrid>
              <a:tr h="9556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ЕРТ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(21 код)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Кол-во уч-ся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Средний %</a:t>
                      </a:r>
                      <a:r>
                        <a:rPr lang="ru-RU" sz="1200" baseline="0" dirty="0" smtClean="0"/>
                        <a:t> выполнения заданий                  по ОУ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Средняя оценка  по ОУ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Средний %</a:t>
                      </a:r>
                      <a:r>
                        <a:rPr lang="ru-RU" sz="1200" baseline="0" dirty="0" smtClean="0"/>
                        <a:t> выполнения заданий                  по ОУ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Средняя оценка       по району 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Средний %</a:t>
                      </a:r>
                      <a:r>
                        <a:rPr lang="ru-RU" sz="1200" baseline="0" dirty="0" smtClean="0"/>
                        <a:t> выполнения заданий                  по ОУ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Средняя оценка по республике 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67,6%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72,65%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3,96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81,83%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4,23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7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Организация методического сопровождения профессионального развития педагогов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9344554"/>
              </p:ext>
            </p:extLst>
          </p:nvPr>
        </p:nvGraphicFramePr>
        <p:xfrm>
          <a:off x="395288" y="1556792"/>
          <a:ext cx="3816672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168"/>
                <a:gridCol w="954168"/>
                <a:gridCol w="954168"/>
                <a:gridCol w="9541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Числен-</a:t>
                      </a:r>
                      <a:r>
                        <a:rPr lang="ru-RU" sz="1200" dirty="0" err="1" smtClean="0"/>
                        <a:t>ность</a:t>
                      </a:r>
                      <a:r>
                        <a:rPr lang="ru-RU" sz="1200" dirty="0" smtClean="0"/>
                        <a:t> педагогического коллектива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Высшая квалификационная категория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Первая квалификационная категория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СЗД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04269963"/>
              </p:ext>
            </p:extLst>
          </p:nvPr>
        </p:nvGraphicFramePr>
        <p:xfrm>
          <a:off x="4355976" y="1412776"/>
          <a:ext cx="4608512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6107" y="3429000"/>
            <a:ext cx="839436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45%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учителей школы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участвовали в различных конкурсах и НПК, а победителями стали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20% учителей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Баязитова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Эльмира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Асгатовна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муниципальном конкурсе учителей иностранного языка  «Педагогическое мастерство и творчество-2017», диплом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-степени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Хайбуллин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Альфир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Тагирович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учитель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татарского языка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литературы - получатель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гранта «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Учитель-мастер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с февраля по декабрь 2016 года.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Валиева Наиля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Талгатовна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физики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победитель республиканского гранта «Учитель-мастер» в 2017 году.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10194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1093</TotalTime>
  <Words>856</Words>
  <Application>Microsoft Office PowerPoint</Application>
  <PresentationFormat>Экран (4:3)</PresentationFormat>
  <Paragraphs>322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СВЕДЕНИЯ об  ОУ </vt:lpstr>
      <vt:lpstr>Управление школой</vt:lpstr>
      <vt:lpstr>КАЧЕСТВО ДОШКОЛЬНОГО ОБРАЗОВАНИЯ</vt:lpstr>
      <vt:lpstr>Качество начального общего образования </vt:lpstr>
      <vt:lpstr>Качество основного общего образования</vt:lpstr>
      <vt:lpstr>Качество среднего общего образования   </vt:lpstr>
      <vt:lpstr>НАЦИОНАЛЬНОЕ ОБРАЗОВАНИЕ И ВОСПИТАНИЕ</vt:lpstr>
      <vt:lpstr>Организация методического сопровождения профессионального развития педагогов</vt:lpstr>
      <vt:lpstr>Организация воспитательной работы и дополнительное образование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CHip</dc:creator>
  <cp:lastModifiedBy>CHip</cp:lastModifiedBy>
  <cp:revision>115</cp:revision>
  <cp:lastPrinted>2017-08-16T07:40:03Z</cp:lastPrinted>
  <dcterms:created xsi:type="dcterms:W3CDTF">2017-08-15T09:07:49Z</dcterms:created>
  <dcterms:modified xsi:type="dcterms:W3CDTF">2017-08-17T12:50:23Z</dcterms:modified>
</cp:coreProperties>
</file>